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9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8" r:id="rId43"/>
    <p:sldId id="295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6E82D-C78E-C218-59F1-9722EE4D518C}" v="5" dt="2022-11-15T03:58:25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66D6E82D-C78E-C218-59F1-9722EE4D518C}"/>
    <pc:docChg chg="mod modSld">
      <pc:chgData name="Phan Thi Thu Hong (FE FPTU DN)" userId="S::hongptt11@fe.edu.vn::4d36b424-e1a9-4834-b8a6-b266a7cdd1c0" providerId="AD" clId="Web-{66D6E82D-C78E-C218-59F1-9722EE4D518C}" dt="2022-11-15T03:58:25.220" v="4"/>
      <pc:docMkLst>
        <pc:docMk/>
      </pc:docMkLst>
      <pc:sldChg chg="modSp addCm delCm">
        <pc:chgData name="Phan Thi Thu Hong (FE FPTU DN)" userId="S::hongptt11@fe.edu.vn::4d36b424-e1a9-4834-b8a6-b266a7cdd1c0" providerId="AD" clId="Web-{66D6E82D-C78E-C218-59F1-9722EE4D518C}" dt="2022-11-15T03:58:25.220" v="4"/>
        <pc:sldMkLst>
          <pc:docMk/>
          <pc:sldMk cId="0" sldId="275"/>
        </pc:sldMkLst>
        <pc:picChg chg="mod">
          <ac:chgData name="Phan Thi Thu Hong (FE FPTU DN)" userId="S::hongptt11@fe.edu.vn::4d36b424-e1a9-4834-b8a6-b266a7cdd1c0" providerId="AD" clId="Web-{66D6E82D-C78E-C218-59F1-9722EE4D518C}" dt="2022-11-15T03:58:16.923" v="3" actId="1076"/>
          <ac:picMkLst>
            <pc:docMk/>
            <pc:sldMk cId="0" sldId="275"/>
            <ac:picMk id="17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6834aac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6834aac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6834aac4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6834aac4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6834aac4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6834aac4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6834aac4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6834aac4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6834aac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6834aac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6834aac4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6834aac4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6834aac4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6834aac4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6834aac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6834aac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6834aac4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6834aac4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6834aac4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6834aac4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6834aac4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76834aac4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6834aac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6834aac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6834aac4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6834aac4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6834aac4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6834aac4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6834aac4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6834aac4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6834aac4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6834aac4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6834aac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6834aac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6834aac4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6834aac4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6834aac4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6834aac4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6834aac4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6834aac4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6834aac4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6834aac4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6834aac4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6834aac4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6834aac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6834aac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6834aac4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6834aac4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6834aac4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76834aac4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6834aac4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6834aac4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6834aac4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6834aac4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6834aac45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6834aac45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6834aac4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6834aac4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6834aac4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6834aac4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6834aac4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6834aac4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6834aac4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6834aac4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6834aac4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6834aac45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6834aac4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6834aac4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6834aac4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6834aac4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6834aac4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6834aac4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6834aac4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6834aac4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6834aac4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6834aac4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6834aac4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6834aac4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6834aac4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6834aac4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08" y="1922241"/>
            <a:ext cx="8520600" cy="874933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Boosting </a:t>
            </a:r>
            <a:r>
              <a:rPr lang="en-US" sz="4400" b="1" dirty="0"/>
              <a:t>and Stacking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412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l="1126" t="16904" r="57167" b="39254"/>
          <a:stretch/>
        </p:blipFill>
        <p:spPr>
          <a:xfrm>
            <a:off x="311700" y="1142788"/>
            <a:ext cx="4628125" cy="27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l="1290" t="16619" r="56680" b="40973"/>
          <a:stretch/>
        </p:blipFill>
        <p:spPr>
          <a:xfrm>
            <a:off x="311700" y="1132950"/>
            <a:ext cx="4668425" cy="26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l="1451" t="15760" r="57325" b="41260"/>
          <a:stretch/>
        </p:blipFill>
        <p:spPr>
          <a:xfrm>
            <a:off x="311700" y="1120575"/>
            <a:ext cx="4814025" cy="28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l="18036" t="15474" r="9499" b="39826"/>
          <a:stretch/>
        </p:blipFill>
        <p:spPr>
          <a:xfrm>
            <a:off x="2146400" y="1129250"/>
            <a:ext cx="6685900" cy="23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l="17715" t="15757" r="8533" b="40976"/>
          <a:stretch/>
        </p:blipFill>
        <p:spPr>
          <a:xfrm>
            <a:off x="2280275" y="1241975"/>
            <a:ext cx="6675975" cy="2201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l="18357" t="16048" r="1929" b="14895"/>
          <a:stretch/>
        </p:blipFill>
        <p:spPr>
          <a:xfrm>
            <a:off x="1360050" y="1104500"/>
            <a:ext cx="7340500" cy="35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l="18837" t="17189" r="1614" b="19774"/>
          <a:stretch/>
        </p:blipFill>
        <p:spPr>
          <a:xfrm>
            <a:off x="945600" y="1219675"/>
            <a:ext cx="7717776" cy="34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18516" t="16902" r="1291"/>
          <a:stretch/>
        </p:blipFill>
        <p:spPr>
          <a:xfrm>
            <a:off x="1580700" y="1017725"/>
            <a:ext cx="6935950" cy="40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l="18199" t="16618" r="1768"/>
          <a:stretch/>
        </p:blipFill>
        <p:spPr>
          <a:xfrm>
            <a:off x="1329800" y="1017725"/>
            <a:ext cx="7046435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l="12718" t="16902" r="2095"/>
          <a:stretch/>
        </p:blipFill>
        <p:spPr>
          <a:xfrm>
            <a:off x="1094375" y="1092100"/>
            <a:ext cx="7390301" cy="40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966725" y="1338550"/>
            <a:ext cx="78657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The Boosting approach to combining models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Types of Boosting models: Gradient Boosting, AdaBoost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Boosting loss functions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Combining heterogeneous classifiers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Overview of Boosting</a:t>
            </a:r>
            <a:endParaRPr sz="3000" b="1" dirty="0"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l="9979" t="16618" r="1937"/>
          <a:stretch/>
        </p:blipFill>
        <p:spPr>
          <a:xfrm>
            <a:off x="896025" y="1108150"/>
            <a:ext cx="7585346" cy="40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Boosting Specifics</a:t>
            </a:r>
            <a:endParaRPr sz="3000" b="1"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1"/>
          </p:nvPr>
        </p:nvSpPr>
        <p:spPr>
          <a:xfrm>
            <a:off x="545325" y="1276425"/>
            <a:ext cx="456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Boosting utilizes different loss functions.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At each stage, the margin is determined for each point.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Margin is positive for correctly classified </a:t>
            </a:r>
            <a:r>
              <a:rPr lang="vi">
                <a:solidFill>
                  <a:srgbClr val="050400"/>
                </a:solidFill>
              </a:rPr>
              <a:t>points and negative for misclassifications.</a:t>
            </a:r>
            <a:endParaRPr>
              <a:solidFill>
                <a:srgbClr val="050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50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070600"/>
                </a:solidFill>
              </a:rPr>
              <a:t>- Value of loss function is calculated </a:t>
            </a:r>
            <a:r>
              <a:rPr lang="vi">
                <a:solidFill>
                  <a:srgbClr val="020100"/>
                </a:solidFill>
              </a:rPr>
              <a:t>from margin.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l="49436" t="12604" r="10305" b="12326"/>
          <a:stretch/>
        </p:blipFill>
        <p:spPr>
          <a:xfrm>
            <a:off x="5168632" y="1185294"/>
            <a:ext cx="3780133" cy="3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0 - 1 Loss Function</a:t>
            </a:r>
            <a:endParaRPr sz="3000" b="1"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594900" y="1499675"/>
            <a:ext cx="3977100" cy="30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The 0 – 1 Loss multiplies misclassified points by 1.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l="49436" t="13180" r="11433" b="9742"/>
          <a:stretch/>
        </p:blipFill>
        <p:spPr>
          <a:xfrm>
            <a:off x="4835925" y="1035788"/>
            <a:ext cx="3671975" cy="40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0 - 1 Loss Function</a:t>
            </a:r>
            <a:endParaRPr sz="3000" b="1"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667725" y="1276575"/>
            <a:ext cx="4066800" cy="3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The 0 – 1 Loss multiplies misclassified points by 1.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Correctly classified points are ignored.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B00"/>
                </a:solidFill>
              </a:rPr>
              <a:t>- Theoretical "ideal" loss function.</a:t>
            </a:r>
            <a:endParaRPr sz="2000">
              <a:solidFill>
                <a:srgbClr val="0C0B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C0B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rgbClr val="161500"/>
                </a:solidFill>
              </a:rPr>
              <a:t>- Difficult to optimize </a:t>
            </a:r>
            <a:r>
              <a:rPr lang="vi" sz="2000">
                <a:solidFill>
                  <a:srgbClr val="030200"/>
                </a:solidFill>
              </a:rPr>
              <a:t>— non-smooth and non-convex.</a:t>
            </a:r>
            <a:endParaRPr sz="2000">
              <a:solidFill>
                <a:srgbClr val="0C0B00"/>
              </a:solidFill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l="44284" t="13182" r="9017" b="8021"/>
          <a:stretch/>
        </p:blipFill>
        <p:spPr>
          <a:xfrm>
            <a:off x="4651400" y="1148147"/>
            <a:ext cx="4180900" cy="39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AdaBoost Loss Function</a:t>
            </a:r>
            <a:endParaRPr sz="3000" b="1" dirty="0"/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l="1290" t="14039" r="967" b="10030"/>
          <a:stretch/>
        </p:blipFill>
        <p:spPr>
          <a:xfrm>
            <a:off x="311700" y="1092100"/>
            <a:ext cx="8520600" cy="37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Gradient Boosting Loss Function</a:t>
            </a:r>
            <a:endParaRPr sz="3000" b="1" dirty="0"/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l="1283" t="14616" r="1449" b="10314"/>
          <a:stretch/>
        </p:blipFill>
        <p:spPr>
          <a:xfrm>
            <a:off x="311700" y="1182500"/>
            <a:ext cx="8520599" cy="369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Bagging vs Boosting</a:t>
            </a:r>
            <a:endParaRPr sz="3000" b="1" dirty="0"/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l="4668" t="21487" r="9663" b="14903"/>
          <a:stretch/>
        </p:blipFill>
        <p:spPr>
          <a:xfrm>
            <a:off x="311700" y="1256875"/>
            <a:ext cx="8520600" cy="3555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l="968" t="17478" r="20285" b="17763"/>
          <a:stretch/>
        </p:blipFill>
        <p:spPr>
          <a:xfrm>
            <a:off x="394050" y="1095775"/>
            <a:ext cx="8355900" cy="38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3">
            <a:alphaModFix/>
          </a:blip>
          <a:srcRect l="1130" t="13466" r="17548" b="17190"/>
          <a:stretch/>
        </p:blipFill>
        <p:spPr>
          <a:xfrm>
            <a:off x="452088" y="1095725"/>
            <a:ext cx="8239825" cy="39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3">
            <a:alphaModFix/>
          </a:blip>
          <a:srcRect l="967" t="13464" r="15615" b="17769"/>
          <a:stretch/>
        </p:blipFill>
        <p:spPr>
          <a:xfrm>
            <a:off x="340387" y="1079725"/>
            <a:ext cx="8463225" cy="39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Review of Bagging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1123" t="15476" r="9021"/>
          <a:stretch/>
        </p:blipFill>
        <p:spPr>
          <a:xfrm>
            <a:off x="610975" y="1017725"/>
            <a:ext cx="7804007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l="967" t="13469" r="7724" b="12319"/>
          <a:stretch/>
        </p:blipFill>
        <p:spPr>
          <a:xfrm>
            <a:off x="425050" y="1120575"/>
            <a:ext cx="8407251" cy="3840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l="1126" t="13469" r="8055" b="12031"/>
          <a:stretch/>
        </p:blipFill>
        <p:spPr>
          <a:xfrm>
            <a:off x="412675" y="1132950"/>
            <a:ext cx="8296550" cy="38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Tuning a Gradient Boosted Model</a:t>
            </a:r>
            <a:endParaRPr sz="3000" b="1" dirty="0"/>
          </a:p>
        </p:txBody>
      </p:sp>
      <p:pic>
        <p:nvPicPr>
          <p:cNvPr id="242" name="Google Shape;242;p43"/>
          <p:cNvPicPr preferRelativeResize="0"/>
          <p:nvPr/>
        </p:nvPicPr>
        <p:blipFill rotWithShape="1">
          <a:blip r:embed="rId3">
            <a:alphaModFix/>
          </a:blip>
          <a:srcRect l="1446" t="13464" r="3387"/>
          <a:stretch/>
        </p:blipFill>
        <p:spPr>
          <a:xfrm>
            <a:off x="499450" y="1017725"/>
            <a:ext cx="8073939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GradientBoostingClassifier: The Syntax</a:t>
            </a:r>
            <a:endParaRPr sz="3000" b="1" dirty="0"/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 l="963" t="21773" r="11432" b="7739"/>
          <a:stretch/>
        </p:blipFill>
        <p:spPr>
          <a:xfrm>
            <a:off x="311688" y="1104475"/>
            <a:ext cx="8411824" cy="38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AdaBoostClassifier: The Syntax</a:t>
            </a:r>
            <a:endParaRPr sz="3000" b="1" dirty="0"/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l="970" t="22634" b="33524"/>
          <a:stretch/>
        </p:blipFill>
        <p:spPr>
          <a:xfrm>
            <a:off x="224950" y="1477425"/>
            <a:ext cx="8797524" cy="21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AdaBoostClassifier: The Syntax</a:t>
            </a:r>
            <a:endParaRPr sz="3000" b="1" dirty="0"/>
          </a:p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l="1127" t="22063" b="8880"/>
          <a:stretch/>
        </p:blipFill>
        <p:spPr>
          <a:xfrm>
            <a:off x="284100" y="1244500"/>
            <a:ext cx="8859900" cy="347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Stacking: Combining Classifiers</a:t>
            </a:r>
            <a:endParaRPr sz="3000" b="1" dirty="0"/>
          </a:p>
        </p:txBody>
      </p:sp>
      <p:pic>
        <p:nvPicPr>
          <p:cNvPr id="266" name="Google Shape;266;p47"/>
          <p:cNvPicPr preferRelativeResize="0"/>
          <p:nvPr/>
        </p:nvPicPr>
        <p:blipFill rotWithShape="1">
          <a:blip r:embed="rId3">
            <a:alphaModFix/>
          </a:blip>
          <a:srcRect l="804" t="19768" r="4507" b="20632"/>
          <a:stretch/>
        </p:blipFill>
        <p:spPr>
          <a:xfrm>
            <a:off x="386050" y="1281650"/>
            <a:ext cx="8263099" cy="29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Stacking: Combining Classifier</a:t>
            </a:r>
            <a:endParaRPr sz="3000" b="1" dirty="0"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l="965" t="20341" r="4346" b="16622"/>
          <a:stretch/>
        </p:blipFill>
        <p:spPr>
          <a:xfrm>
            <a:off x="311700" y="1306450"/>
            <a:ext cx="8520601" cy="3187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Stacking: Combining Classifiers</a:t>
            </a:r>
            <a:endParaRPr sz="3000" b="1" dirty="0"/>
          </a:p>
        </p:txBody>
      </p:sp>
      <p:pic>
        <p:nvPicPr>
          <p:cNvPr id="278" name="Google Shape;278;p49"/>
          <p:cNvPicPr preferRelativeResize="0"/>
          <p:nvPr/>
        </p:nvPicPr>
        <p:blipFill rotWithShape="1">
          <a:blip r:embed="rId3">
            <a:alphaModFix/>
          </a:blip>
          <a:srcRect l="803" t="20342" b="12322"/>
          <a:stretch/>
        </p:blipFill>
        <p:spPr>
          <a:xfrm>
            <a:off x="311700" y="1343625"/>
            <a:ext cx="8520600" cy="3250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VotingClassifier: The Syntax</a:t>
            </a:r>
            <a:endParaRPr sz="3000" b="1" dirty="0"/>
          </a:p>
        </p:txBody>
      </p:sp>
      <p:pic>
        <p:nvPicPr>
          <p:cNvPr id="284" name="Google Shape;284;p50"/>
          <p:cNvPicPr preferRelativeResize="0"/>
          <p:nvPr/>
        </p:nvPicPr>
        <p:blipFill rotWithShape="1">
          <a:blip r:embed="rId3">
            <a:alphaModFix/>
          </a:blip>
          <a:srcRect l="1130" t="22064" r="2251" b="26360"/>
          <a:stretch/>
        </p:blipFill>
        <p:spPr>
          <a:xfrm>
            <a:off x="311688" y="1405625"/>
            <a:ext cx="8369576" cy="25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39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Review of Bagging</a:t>
            </a:r>
            <a:endParaRPr sz="3000"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2100" y="1264175"/>
            <a:ext cx="7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Vote on, or average result, from each tree for each data point.</a:t>
            </a:r>
            <a:endParaRPr sz="200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4506" t="32953" r="9987"/>
          <a:stretch/>
        </p:blipFill>
        <p:spPr>
          <a:xfrm>
            <a:off x="683775" y="1716600"/>
            <a:ext cx="7776439" cy="3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VotingClassifier: The Syntax</a:t>
            </a:r>
            <a:endParaRPr sz="3000" b="1" dirty="0"/>
          </a:p>
        </p:txBody>
      </p:sp>
      <p:pic>
        <p:nvPicPr>
          <p:cNvPr id="290" name="Google Shape;290;p51"/>
          <p:cNvPicPr preferRelativeResize="0"/>
          <p:nvPr/>
        </p:nvPicPr>
        <p:blipFill rotWithShape="1">
          <a:blip r:embed="rId3">
            <a:alphaModFix/>
          </a:blip>
          <a:srcRect l="1130" t="22636" r="7728" b="4012"/>
          <a:stretch/>
        </p:blipFill>
        <p:spPr>
          <a:xfrm>
            <a:off x="311700" y="1120550"/>
            <a:ext cx="8520599" cy="38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40</a:t>
            </a:fld>
            <a:endParaRPr lang="vi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Boosting</a:t>
            </a:r>
          </a:p>
          <a:p>
            <a:r>
              <a:rPr lang="en-US" dirty="0">
                <a:solidFill>
                  <a:schemeClr val="tx1"/>
                </a:solidFill>
              </a:rPr>
              <a:t>Boosting methods are additive in the sense that they sequentially retrain decision trees using the observations with the highest residuals on the previous tree. To do so, observations with a high residual are assigned a higher weight.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Gradient Boosting</a:t>
            </a:r>
          </a:p>
          <a:p>
            <a:r>
              <a:rPr lang="en-US" dirty="0">
                <a:solidFill>
                  <a:schemeClr val="tx1"/>
                </a:solidFill>
              </a:rPr>
              <a:t>The main loss functions for boosting algorithms are: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0-1 loss function</a:t>
            </a:r>
            <a:r>
              <a:rPr lang="en-US" dirty="0">
                <a:solidFill>
                  <a:schemeClr val="tx1"/>
                </a:solidFill>
              </a:rPr>
              <a:t>, which ignores observations that were correctly classified. The shape of this loss function makes it difficult to optimize.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Adaptive boosting loss function</a:t>
            </a:r>
            <a:r>
              <a:rPr lang="en-US" dirty="0">
                <a:solidFill>
                  <a:schemeClr val="tx1"/>
                </a:solidFill>
              </a:rPr>
              <a:t>, which has an exponential nature. The shape of this function is more sensitive to outliers.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Gradient boosting loss function</a:t>
            </a:r>
            <a:r>
              <a:rPr lang="en-US" dirty="0">
                <a:solidFill>
                  <a:schemeClr val="tx1"/>
                </a:solidFill>
              </a:rPr>
              <a:t>. The most common gradient boosting implementation uses a binomial log-likelihood loss function called deviance. It tends to be more robust to outliers than </a:t>
            </a:r>
            <a:r>
              <a:rPr lang="en-US" dirty="0" err="1">
                <a:solidFill>
                  <a:schemeClr val="tx1"/>
                </a:solidFill>
              </a:rPr>
              <a:t>AdaBoost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720290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Boosting</a:t>
            </a:r>
          </a:p>
          <a:p>
            <a:r>
              <a:rPr lang="en-US" dirty="0">
                <a:solidFill>
                  <a:schemeClr val="tx1"/>
                </a:solidFill>
              </a:rPr>
              <a:t>The additive nature of gradient boosting makes it prone to overfitting. This can be addressed using cross validation or fine tuning the number of boosting iterations. Other </a:t>
            </a:r>
            <a:r>
              <a:rPr lang="en-US" dirty="0" err="1">
                <a:solidFill>
                  <a:schemeClr val="tx1"/>
                </a:solidFill>
              </a:rPr>
              <a:t>hyperparameters</a:t>
            </a:r>
            <a:r>
              <a:rPr lang="en-US" dirty="0">
                <a:solidFill>
                  <a:schemeClr val="tx1"/>
                </a:solidFill>
              </a:rPr>
              <a:t> to fine tune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learning rate (shrinkage)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subsample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number of features.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Stacking</a:t>
            </a:r>
          </a:p>
          <a:p>
            <a:r>
              <a:rPr lang="en-US" dirty="0">
                <a:solidFill>
                  <a:schemeClr val="tx1"/>
                </a:solidFill>
              </a:rPr>
              <a:t>Stacking is an ensemble method that combines any type of model by combining the predicted probabilities of classes. In that sense, it is a generalized case of bagging. The two most common ways to combine the predicted probabilities in stacking are: using a majority vote or using weights for each predicted probability.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91179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934425" y="1276550"/>
            <a:ext cx="7448700" cy="3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In this section, we discussed: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- The Boosting approach to combining models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- Types of Boosting models: Gradient Boosting, AdaBoost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- Boosting loss functions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- Combining heterogeneous </a:t>
            </a:r>
            <a:r>
              <a:rPr lang="vi" dirty="0" smtClean="0">
                <a:solidFill>
                  <a:schemeClr val="dk1"/>
                </a:solidFill>
              </a:rPr>
              <a:t>classifiers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43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Review of Bagging</a:t>
            </a:r>
            <a:endParaRPr sz="3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632100" y="1264175"/>
            <a:ext cx="7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Vote on, or average result, from each tree for each data point.</a:t>
            </a:r>
            <a:endParaRPr sz="20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4350" t="32377" r="9494"/>
          <a:stretch/>
        </p:blipFill>
        <p:spPr>
          <a:xfrm>
            <a:off x="722525" y="1762500"/>
            <a:ext cx="7664544" cy="3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Review of Bagging</a:t>
            </a:r>
            <a:endParaRPr sz="3000" b="1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32100" y="1264175"/>
            <a:ext cx="7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Vote on, or average result, from each tree for each data point.</a:t>
            </a:r>
            <a:endParaRPr sz="2000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3863" t="33239" r="9503"/>
          <a:stretch/>
        </p:blipFill>
        <p:spPr>
          <a:xfrm>
            <a:off x="632100" y="1732100"/>
            <a:ext cx="7808100" cy="338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Review of Bagging</a:t>
            </a:r>
            <a:endParaRPr sz="3000" b="1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32100" y="1264175"/>
            <a:ext cx="7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Vote on, or average result, from each tree for each data point.</a:t>
            </a:r>
            <a:endParaRPr sz="20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4669" t="33809" r="9019"/>
          <a:stretch/>
        </p:blipFill>
        <p:spPr>
          <a:xfrm>
            <a:off x="536600" y="1704100"/>
            <a:ext cx="7980618" cy="34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Decision Stump: Boosting Base Learner</a:t>
            </a:r>
            <a:endParaRPr sz="3000" b="1" dirty="0"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l="10466" t="28941" r="11596" b="10598"/>
          <a:stretch/>
        </p:blipFill>
        <p:spPr>
          <a:xfrm>
            <a:off x="311700" y="1306475"/>
            <a:ext cx="8351700" cy="36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Decision Stump: Boosting Base Learner</a:t>
            </a:r>
            <a:endParaRPr sz="3000" b="1" dirty="0"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l="10145" t="28940" r="11754" b="11460"/>
          <a:stretch/>
        </p:blipFill>
        <p:spPr>
          <a:xfrm>
            <a:off x="311688" y="1194925"/>
            <a:ext cx="8340075" cy="35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645</Words>
  <Application>Microsoft Office PowerPoint</Application>
  <PresentationFormat>On-screen Show (16:9)</PresentationFormat>
  <Paragraphs>137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Boosting and Stacking</vt:lpstr>
      <vt:lpstr>Learning Goals</vt:lpstr>
      <vt:lpstr>Review of Bagging</vt:lpstr>
      <vt:lpstr>Review of Bagging</vt:lpstr>
      <vt:lpstr>Review of Bagging</vt:lpstr>
      <vt:lpstr>Review of Bagging</vt:lpstr>
      <vt:lpstr>Review of Bagging</vt:lpstr>
      <vt:lpstr>Decision Stump: Boosting Base Learner</vt:lpstr>
      <vt:lpstr>Decision Stump: Boosting Base Learner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Overview of Boosting</vt:lpstr>
      <vt:lpstr>Boosting Specifics</vt:lpstr>
      <vt:lpstr>0 - 1 Loss Function</vt:lpstr>
      <vt:lpstr>0 - 1 Loss Function</vt:lpstr>
      <vt:lpstr>AdaBoost Loss Function</vt:lpstr>
      <vt:lpstr>Gradient Boosting Loss Function</vt:lpstr>
      <vt:lpstr>Bagging vs Boosting</vt:lpstr>
      <vt:lpstr>Tuning a Gradient Boosted Model</vt:lpstr>
      <vt:lpstr>Tuning a Gradient Boosted Model</vt:lpstr>
      <vt:lpstr>Tuning a Gradient Boosted Model</vt:lpstr>
      <vt:lpstr>Tuning a Gradient Boosted Model</vt:lpstr>
      <vt:lpstr>Tuning a Gradient Boosted Model</vt:lpstr>
      <vt:lpstr>Tuning a Gradient Boosted Model</vt:lpstr>
      <vt:lpstr>GradientBoostingClassifier: The Syntax</vt:lpstr>
      <vt:lpstr>AdaBoostClassifier: The Syntax</vt:lpstr>
      <vt:lpstr>AdaBoostClassifier: The Syntax</vt:lpstr>
      <vt:lpstr>Stacking: Combining Classifiers</vt:lpstr>
      <vt:lpstr>Stacking: Combining Classifier</vt:lpstr>
      <vt:lpstr>Stacking: Combining Classifiers</vt:lpstr>
      <vt:lpstr>VotingClassifier: The Syntax</vt:lpstr>
      <vt:lpstr>VotingClassifier: The Syntax</vt:lpstr>
      <vt:lpstr>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10</cp:revision>
  <dcterms:modified xsi:type="dcterms:W3CDTF">2022-12-15T08:56:20Z</dcterms:modified>
</cp:coreProperties>
</file>